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302" r:id="rId3"/>
    <p:sldId id="271" r:id="rId4"/>
    <p:sldId id="258" r:id="rId5"/>
    <p:sldId id="259" r:id="rId6"/>
    <p:sldId id="285" r:id="rId7"/>
    <p:sldId id="272" r:id="rId8"/>
    <p:sldId id="260" r:id="rId9"/>
    <p:sldId id="293" r:id="rId10"/>
    <p:sldId id="261" r:id="rId11"/>
    <p:sldId id="294" r:id="rId12"/>
    <p:sldId id="265" r:id="rId13"/>
    <p:sldId id="296" r:id="rId14"/>
    <p:sldId id="267" r:id="rId15"/>
    <p:sldId id="266" r:id="rId16"/>
    <p:sldId id="298" r:id="rId17"/>
    <p:sldId id="268" r:id="rId18"/>
    <p:sldId id="299" r:id="rId19"/>
    <p:sldId id="269" r:id="rId20"/>
    <p:sldId id="284" r:id="rId21"/>
    <p:sldId id="300" r:id="rId22"/>
    <p:sldId id="270" r:id="rId23"/>
    <p:sldId id="276" r:id="rId24"/>
    <p:sldId id="286" r:id="rId25"/>
    <p:sldId id="305" r:id="rId26"/>
    <p:sldId id="287" r:id="rId27"/>
    <p:sldId id="303" r:id="rId28"/>
    <p:sldId id="288" r:id="rId29"/>
    <p:sldId id="289" r:id="rId30"/>
    <p:sldId id="290" r:id="rId31"/>
    <p:sldId id="291" r:id="rId32"/>
    <p:sldId id="279" r:id="rId33"/>
    <p:sldId id="304" r:id="rId34"/>
    <p:sldId id="278" r:id="rId35"/>
    <p:sldId id="301" r:id="rId36"/>
    <p:sldId id="28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USDA_FAFH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Share of food away from home in total food expenditure, USA, 1900-2012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'Table 1'!$M$21:$M$133</c:f>
              <c:numCache>
                <c:formatCode>General</c:formatCode>
                <c:ptCount val="113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</c:numCache>
            </c:numRef>
          </c:xVal>
          <c:yVal>
            <c:numRef>
              <c:f>'Table 1'!$N$21:$N$133</c:f>
              <c:numCache>
                <c:formatCode>General</c:formatCode>
                <c:ptCount val="113"/>
                <c:pt idx="0">
                  <c:v>9.3927404094271458E-2</c:v>
                </c:pt>
                <c:pt idx="1">
                  <c:v>9.5541401273885357E-2</c:v>
                </c:pt>
                <c:pt idx="2">
                  <c:v>9.5523698069046231E-2</c:v>
                </c:pt>
                <c:pt idx="3">
                  <c:v>9.8107918710581637E-2</c:v>
                </c:pt>
                <c:pt idx="4">
                  <c:v>9.9578861567721777E-2</c:v>
                </c:pt>
                <c:pt idx="5">
                  <c:v>0.10228334891173721</c:v>
                </c:pt>
                <c:pt idx="6">
                  <c:v>0.10211646538323568</c:v>
                </c:pt>
                <c:pt idx="7">
                  <c:v>0.10415725259828287</c:v>
                </c:pt>
                <c:pt idx="8">
                  <c:v>0.10151533817913022</c:v>
                </c:pt>
                <c:pt idx="9">
                  <c:v>0.10570646451884608</c:v>
                </c:pt>
                <c:pt idx="10">
                  <c:v>0.10593092337126171</c:v>
                </c:pt>
                <c:pt idx="11">
                  <c:v>0.11046223893892904</c:v>
                </c:pt>
                <c:pt idx="12">
                  <c:v>0.11651037226484796</c:v>
                </c:pt>
                <c:pt idx="13">
                  <c:v>0.1194044096592536</c:v>
                </c:pt>
                <c:pt idx="14">
                  <c:v>0.11646218641274492</c:v>
                </c:pt>
                <c:pt idx="15">
                  <c:v>0.11729352462194649</c:v>
                </c:pt>
                <c:pt idx="16">
                  <c:v>0.12101650596502697</c:v>
                </c:pt>
                <c:pt idx="17">
                  <c:v>0.12070543723683408</c:v>
                </c:pt>
                <c:pt idx="18">
                  <c:v>0.12499374280422486</c:v>
                </c:pt>
                <c:pt idx="19">
                  <c:v>0.12762119503945885</c:v>
                </c:pt>
                <c:pt idx="20">
                  <c:v>0.12868448216538594</c:v>
                </c:pt>
                <c:pt idx="21">
                  <c:v>0.13090372388737512</c:v>
                </c:pt>
                <c:pt idx="22">
                  <c:v>0.13597968310053551</c:v>
                </c:pt>
                <c:pt idx="23">
                  <c:v>0.1412712895377129</c:v>
                </c:pt>
                <c:pt idx="24">
                  <c:v>0.14729139040322184</c:v>
                </c:pt>
                <c:pt idx="25">
                  <c:v>0.15219837091040006</c:v>
                </c:pt>
                <c:pt idx="26">
                  <c:v>0.15562171024247132</c:v>
                </c:pt>
                <c:pt idx="27">
                  <c:v>0.16020867704106656</c:v>
                </c:pt>
                <c:pt idx="28">
                  <c:v>0.16830050389372422</c:v>
                </c:pt>
                <c:pt idx="29">
                  <c:v>0.17172264355362946</c:v>
                </c:pt>
                <c:pt idx="30">
                  <c:v>0.17026433732735755</c:v>
                </c:pt>
                <c:pt idx="31">
                  <c:v>0.16830326558575018</c:v>
                </c:pt>
                <c:pt idx="32">
                  <c:v>0.16421339843469521</c:v>
                </c:pt>
                <c:pt idx="33">
                  <c:v>0.16826330915560422</c:v>
                </c:pt>
                <c:pt idx="34">
                  <c:v>0.16683379293055903</c:v>
                </c:pt>
                <c:pt idx="35">
                  <c:v>0.1638434410591432</c:v>
                </c:pt>
                <c:pt idx="36">
                  <c:v>0.17413099763124554</c:v>
                </c:pt>
                <c:pt idx="37">
                  <c:v>0.18822549580969236</c:v>
                </c:pt>
                <c:pt idx="38">
                  <c:v>0.18736178681999116</c:v>
                </c:pt>
                <c:pt idx="39">
                  <c:v>0.19221152311539075</c:v>
                </c:pt>
                <c:pt idx="40">
                  <c:v>0.19672710742966817</c:v>
                </c:pt>
                <c:pt idx="41">
                  <c:v>0.21200742180597279</c:v>
                </c:pt>
                <c:pt idx="42">
                  <c:v>0.22987582176771365</c:v>
                </c:pt>
                <c:pt idx="43">
                  <c:v>0.26195184731770099</c:v>
                </c:pt>
                <c:pt idx="44">
                  <c:v>0.28289962825278808</c:v>
                </c:pt>
                <c:pt idx="45">
                  <c:v>0.29656319290465633</c:v>
                </c:pt>
                <c:pt idx="46">
                  <c:v>0.25322499196621218</c:v>
                </c:pt>
                <c:pt idx="47">
                  <c:v>0.24270027965125843</c:v>
                </c:pt>
                <c:pt idx="48">
                  <c:v>0.23834196891191708</c:v>
                </c:pt>
                <c:pt idx="49">
                  <c:v>0.23952263111678773</c:v>
                </c:pt>
                <c:pt idx="50">
                  <c:v>0.23966402060468603</c:v>
                </c:pt>
                <c:pt idx="51">
                  <c:v>0.24387571685354789</c:v>
                </c:pt>
                <c:pt idx="52">
                  <c:v>0.24506246819129548</c:v>
                </c:pt>
                <c:pt idx="53">
                  <c:v>0.24699586475310142</c:v>
                </c:pt>
                <c:pt idx="54">
                  <c:v>0.24962807244501942</c:v>
                </c:pt>
                <c:pt idx="55">
                  <c:v>0.25494880002548054</c:v>
                </c:pt>
                <c:pt idx="56">
                  <c:v>0.25816420664206641</c:v>
                </c:pt>
                <c:pt idx="57">
                  <c:v>0.25240972521939287</c:v>
                </c:pt>
                <c:pt idx="58">
                  <c:v>0.24976613657623947</c:v>
                </c:pt>
                <c:pt idx="59">
                  <c:v>0.25896491035089647</c:v>
                </c:pt>
                <c:pt idx="60">
                  <c:v>0.26268052838884276</c:v>
                </c:pt>
                <c:pt idx="61">
                  <c:v>0.2684780318196186</c:v>
                </c:pt>
                <c:pt idx="62">
                  <c:v>0.27706499704908777</c:v>
                </c:pt>
                <c:pt idx="63">
                  <c:v>0.28562926569840325</c:v>
                </c:pt>
                <c:pt idx="64">
                  <c:v>0.29038029156492517</c:v>
                </c:pt>
                <c:pt idx="65">
                  <c:v>0.29843928001822739</c:v>
                </c:pt>
                <c:pt idx="66">
                  <c:v>0.30963503177154694</c:v>
                </c:pt>
                <c:pt idx="67">
                  <c:v>0.32114992768082434</c:v>
                </c:pt>
                <c:pt idx="68">
                  <c:v>0.33080238857911182</c:v>
                </c:pt>
                <c:pt idx="69">
                  <c:v>0.33294920254448235</c:v>
                </c:pt>
                <c:pt idx="70">
                  <c:v>0.33406194615579377</c:v>
                </c:pt>
                <c:pt idx="71">
                  <c:v>0.33757590284435923</c:v>
                </c:pt>
                <c:pt idx="72">
                  <c:v>0.34231738590522659</c:v>
                </c:pt>
                <c:pt idx="73">
                  <c:v>0.3471054765530745</c:v>
                </c:pt>
                <c:pt idx="74">
                  <c:v>0.34098185385568852</c:v>
                </c:pt>
                <c:pt idx="75">
                  <c:v>0.35805006781549981</c:v>
                </c:pt>
                <c:pt idx="76">
                  <c:v>0.3715652232786219</c:v>
                </c:pt>
                <c:pt idx="77">
                  <c:v>0.3781183004176305</c:v>
                </c:pt>
                <c:pt idx="78">
                  <c:v>0.38526371502578211</c:v>
                </c:pt>
                <c:pt idx="79">
                  <c:v>0.39036486641112189</c:v>
                </c:pt>
                <c:pt idx="80">
                  <c:v>0.39011165412192772</c:v>
                </c:pt>
                <c:pt idx="81">
                  <c:v>0.39505345778147943</c:v>
                </c:pt>
                <c:pt idx="82">
                  <c:v>0.4008580638500453</c:v>
                </c:pt>
                <c:pt idx="83">
                  <c:v>0.40734271398025962</c:v>
                </c:pt>
                <c:pt idx="84">
                  <c:v>0.4103051441645032</c:v>
                </c:pt>
                <c:pt idx="85">
                  <c:v>0.41296945859078033</c:v>
                </c:pt>
                <c:pt idx="86">
                  <c:v>0.42203418176074625</c:v>
                </c:pt>
                <c:pt idx="87">
                  <c:v>0.42508130939955596</c:v>
                </c:pt>
                <c:pt idx="88">
                  <c:v>0.43202900679807843</c:v>
                </c:pt>
                <c:pt idx="89">
                  <c:v>0.43224652608182562</c:v>
                </c:pt>
                <c:pt idx="90">
                  <c:v>0.43029706914804849</c:v>
                </c:pt>
                <c:pt idx="91">
                  <c:v>0.43080839199981463</c:v>
                </c:pt>
                <c:pt idx="92">
                  <c:v>0.43478598066070429</c:v>
                </c:pt>
                <c:pt idx="93">
                  <c:v>0.44275406084109475</c:v>
                </c:pt>
                <c:pt idx="94">
                  <c:v>0.44473870299181523</c:v>
                </c:pt>
                <c:pt idx="95">
                  <c:v>0.45385947879256461</c:v>
                </c:pt>
                <c:pt idx="96">
                  <c:v>0.44760661382303363</c:v>
                </c:pt>
                <c:pt idx="97">
                  <c:v>0.45632862777520827</c:v>
                </c:pt>
                <c:pt idx="98">
                  <c:v>0.46275562513672436</c:v>
                </c:pt>
                <c:pt idx="99">
                  <c:v>0.46369780063188554</c:v>
                </c:pt>
                <c:pt idx="100">
                  <c:v>0.46978453860445507</c:v>
                </c:pt>
                <c:pt idx="101">
                  <c:v>0.46556144377103326</c:v>
                </c:pt>
                <c:pt idx="102">
                  <c:v>0.45885037654210209</c:v>
                </c:pt>
                <c:pt idx="103">
                  <c:v>0.47132613738222434</c:v>
                </c:pt>
                <c:pt idx="104">
                  <c:v>0.47268979805106093</c:v>
                </c:pt>
                <c:pt idx="105">
                  <c:v>0.48189583217834353</c:v>
                </c:pt>
                <c:pt idx="106">
                  <c:v>0.4903468679207772</c:v>
                </c:pt>
                <c:pt idx="107">
                  <c:v>0.49090243994215421</c:v>
                </c:pt>
                <c:pt idx="108">
                  <c:v>0.48591238525436548</c:v>
                </c:pt>
                <c:pt idx="109">
                  <c:v>0.48528803102512347</c:v>
                </c:pt>
                <c:pt idx="110">
                  <c:v>0.48654188254126379</c:v>
                </c:pt>
                <c:pt idx="111">
                  <c:v>0.48753697721421629</c:v>
                </c:pt>
                <c:pt idx="112">
                  <c:v>0.49453343371400904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081024"/>
        <c:axId val="33923072"/>
      </c:scatterChart>
      <c:valAx>
        <c:axId val="34081024"/>
        <c:scaling>
          <c:orientation val="minMax"/>
          <c:min val="19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3923072"/>
        <c:crosses val="autoZero"/>
        <c:crossBetween val="midCat"/>
      </c:valAx>
      <c:valAx>
        <c:axId val="3392307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40810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925B-9D20-45EE-8110-0F36C342637C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844-4FDB-4717-85EB-E34DC8F57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925B-9D20-45EE-8110-0F36C342637C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844-4FDB-4717-85EB-E34DC8F57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925B-9D20-45EE-8110-0F36C342637C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844-4FDB-4717-85EB-E34DC8F57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925B-9D20-45EE-8110-0F36C342637C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844-4FDB-4717-85EB-E34DC8F57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925B-9D20-45EE-8110-0F36C342637C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844-4FDB-4717-85EB-E34DC8F57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925B-9D20-45EE-8110-0F36C342637C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844-4FDB-4717-85EB-E34DC8F57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925B-9D20-45EE-8110-0F36C342637C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844-4FDB-4717-85EB-E34DC8F57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925B-9D20-45EE-8110-0F36C342637C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844-4FDB-4717-85EB-E34DC8F57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925B-9D20-45EE-8110-0F36C342637C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844-4FDB-4717-85EB-E34DC8F57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925B-9D20-45EE-8110-0F36C342637C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844-4FDB-4717-85EB-E34DC8F57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925B-9D20-45EE-8110-0F36C342637C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844-4FDB-4717-85EB-E34DC8F57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2925B-9D20-45EE-8110-0F36C342637C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AB844-4FDB-4717-85EB-E34DC8F57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s.usda.gov/data-products/food-expenditures.aspx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hsn.org/home/node/3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33800" y="2438400"/>
            <a:ext cx="54910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How (well) is food consumption measured in household surveys?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529" y="6324600"/>
            <a:ext cx="8085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Olivier </a:t>
            </a:r>
            <a:r>
              <a:rPr lang="en-US" sz="2400" dirty="0" err="1" smtClean="0"/>
              <a:t>Dupriez</a:t>
            </a:r>
            <a:r>
              <a:rPr lang="en-US" sz="2400" dirty="0" smtClean="0"/>
              <a:t>, World Bank / IHSN        New York, 1 March 2014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1/7 – Recall period</a:t>
            </a:r>
          </a:p>
        </p:txBody>
      </p:sp>
      <p:pic>
        <p:nvPicPr>
          <p:cNvPr id="2049" name="Picture 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32395"/>
            <a:ext cx="7772400" cy="512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5334000" y="1676400"/>
            <a:ext cx="1676400" cy="838200"/>
          </a:xfrm>
          <a:prstGeom prst="wedgeEllipseCallout">
            <a:avLst>
              <a:gd name="adj1" fmla="val 49599"/>
              <a:gd name="adj2" fmla="val 5932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70 %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6172200" y="5715000"/>
            <a:ext cx="457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322" y="5696133"/>
            <a:ext cx="474956" cy="15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62200" y="1268766"/>
            <a:ext cx="1752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ne Callout 2 (Border and Accent Bar) 5"/>
          <p:cNvSpPr/>
          <p:nvPr/>
        </p:nvSpPr>
        <p:spPr>
          <a:xfrm>
            <a:off x="6400800" y="6019800"/>
            <a:ext cx="2057400" cy="38100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8956"/>
              <a:gd name="adj6" fmla="val -16462"/>
            </a:avLst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 “Usual month”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Reliability 2/7 – Mode of 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All surveys should collect data </a:t>
            </a:r>
            <a:r>
              <a:rPr lang="en-US" dirty="0" smtClean="0"/>
              <a:t>on: </a:t>
            </a:r>
          </a:p>
          <a:p>
            <a:r>
              <a:rPr lang="en-US" dirty="0" smtClean="0"/>
              <a:t>food purchases (usually includes barter)</a:t>
            </a:r>
          </a:p>
          <a:p>
            <a:r>
              <a:rPr lang="en-US" dirty="0" smtClean="0"/>
              <a:t>food </a:t>
            </a:r>
            <a:r>
              <a:rPr lang="en-US" dirty="0"/>
              <a:t>consumed from own </a:t>
            </a:r>
            <a:r>
              <a:rPr lang="en-US" dirty="0" smtClean="0"/>
              <a:t>production</a:t>
            </a:r>
          </a:p>
          <a:p>
            <a:r>
              <a:rPr lang="en-US" dirty="0" smtClean="0"/>
              <a:t>food </a:t>
            </a:r>
            <a:r>
              <a:rPr lang="en-US" dirty="0"/>
              <a:t>received in </a:t>
            </a:r>
            <a:r>
              <a:rPr lang="en-US" dirty="0" smtClean="0"/>
              <a:t>kind</a:t>
            </a:r>
          </a:p>
          <a:p>
            <a:pPr lvl="1"/>
            <a:r>
              <a:rPr lang="en-US" dirty="0" smtClean="0"/>
              <a:t>Wages in kind, social transfers in kind, gifts</a:t>
            </a:r>
          </a:p>
          <a:p>
            <a:pPr marL="0" indent="0">
              <a:buNone/>
            </a:pPr>
            <a:r>
              <a:rPr lang="en-US" dirty="0" smtClean="0"/>
              <a:t>Preferably </a:t>
            </a:r>
            <a:r>
              <a:rPr lang="en-US" u="sng" dirty="0" smtClean="0">
                <a:solidFill>
                  <a:srgbClr val="FF0000"/>
                </a:solidFill>
              </a:rPr>
              <a:t>individually</a:t>
            </a:r>
            <a:r>
              <a:rPr lang="en-US" dirty="0" smtClean="0"/>
              <a:t> on each source.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74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/>
              <a:t>Reliability 2/7 – Mode of acquisition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1447800"/>
            <a:ext cx="8077200" cy="5029200"/>
          </a:xfrm>
          <a:prstGeom prst="rect">
            <a:avLst/>
          </a:prstGeom>
        </p:spPr>
      </p:pic>
      <p:sp>
        <p:nvSpPr>
          <p:cNvPr id="6" name="Line Callout 1 (Border and Accent Bar) 5"/>
          <p:cNvSpPr/>
          <p:nvPr/>
        </p:nvSpPr>
        <p:spPr>
          <a:xfrm>
            <a:off x="2590800" y="3200400"/>
            <a:ext cx="3276600" cy="1752600"/>
          </a:xfrm>
          <a:prstGeom prst="accentBorderCallout1">
            <a:avLst>
              <a:gd name="adj1" fmla="val -1373"/>
              <a:gd name="adj2" fmla="val 99502"/>
              <a:gd name="adj3" fmla="val -35254"/>
              <a:gd name="adj4" fmla="val 139675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Includes 14 that did </a:t>
            </a:r>
            <a:r>
              <a:rPr lang="en-US" sz="2400" dirty="0">
                <a:solidFill>
                  <a:srgbClr val="FF0000"/>
                </a:solidFill>
              </a:rPr>
              <a:t>not collect data </a:t>
            </a:r>
            <a:r>
              <a:rPr lang="en-US" sz="2400" i="1" u="sng" dirty="0">
                <a:solidFill>
                  <a:srgbClr val="FF0000"/>
                </a:solidFill>
              </a:rPr>
              <a:t>individually</a:t>
            </a:r>
            <a:r>
              <a:rPr lang="en-US" sz="2400" dirty="0">
                <a:solidFill>
                  <a:srgbClr val="FF0000"/>
                </a:solidFill>
              </a:rPr>
              <a:t> for each one of the three </a:t>
            </a:r>
            <a:r>
              <a:rPr lang="en-US" sz="2400" dirty="0" smtClean="0">
                <a:solidFill>
                  <a:srgbClr val="FF0000"/>
                </a:solidFill>
              </a:rPr>
              <a:t>methods.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858522" y="1219200"/>
            <a:ext cx="1676400" cy="941034"/>
          </a:xfrm>
          <a:prstGeom prst="wedgeEllipseCallout">
            <a:avLst>
              <a:gd name="adj1" fmla="val 42715"/>
              <a:gd name="adj2" fmla="val 5271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85 %</a:t>
            </a:r>
            <a:endParaRPr lang="en-US" sz="4000" dirty="0"/>
          </a:p>
        </p:txBody>
      </p:sp>
      <p:sp>
        <p:nvSpPr>
          <p:cNvPr id="7" name="Oval 6"/>
          <p:cNvSpPr/>
          <p:nvPr/>
        </p:nvSpPr>
        <p:spPr>
          <a:xfrm>
            <a:off x="5410200" y="4076700"/>
            <a:ext cx="1676400" cy="104016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71 %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3/7 – Completeness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Incomplete enumeration may result from:</a:t>
            </a:r>
          </a:p>
          <a:p>
            <a:r>
              <a:rPr lang="en-US" dirty="0"/>
              <a:t>Not making a clear distinction between </a:t>
            </a:r>
            <a:r>
              <a:rPr lang="en-US" dirty="0" smtClean="0"/>
              <a:t>acquisition and consumption</a:t>
            </a:r>
          </a:p>
          <a:p>
            <a:r>
              <a:rPr lang="en-US" dirty="0" smtClean="0"/>
              <a:t>Improper use of ruling questions</a:t>
            </a:r>
          </a:p>
          <a:p>
            <a:r>
              <a:rPr lang="en-US" dirty="0" smtClean="0"/>
              <a:t>Ambiguity in the definition of “routine month”</a:t>
            </a:r>
          </a:p>
          <a:p>
            <a:pPr marL="0" indent="0">
              <a:buNone/>
            </a:pPr>
            <a:r>
              <a:rPr lang="en-US" dirty="0" smtClean="0"/>
              <a:t>Such issues were found in 25 percent of surveys</a:t>
            </a:r>
          </a:p>
        </p:txBody>
      </p:sp>
    </p:spTree>
    <p:extLst>
      <p:ext uri="{BB962C8B-B14F-4D97-AF65-F5344CB8AC3E}">
        <p14:creationId xmlns:p14="http://schemas.microsoft.com/office/powerpoint/2010/main" val="349679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/>
              <a:t>Reliability </a:t>
            </a:r>
            <a:r>
              <a:rPr lang="en-US" dirty="0" smtClean="0"/>
              <a:t>4/7 </a:t>
            </a:r>
            <a:r>
              <a:rPr lang="en-US" dirty="0"/>
              <a:t>– </a:t>
            </a:r>
            <a:r>
              <a:rPr lang="en-US" dirty="0" smtClean="0"/>
              <a:t>Comprehensiveness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/>
              <a:t>Comprehensiveness of the at-home food </a:t>
            </a:r>
            <a:r>
              <a:rPr lang="en-US" b="1" i="1" dirty="0" smtClean="0"/>
              <a:t>list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Data </a:t>
            </a:r>
            <a:r>
              <a:rPr lang="en-US" dirty="0"/>
              <a:t>must be collected on all of the types of food and beverages that make up the modern human diet. We judge the comprehensiveness of survey food lists using a set of 14 basic food groups. </a:t>
            </a:r>
            <a:endParaRPr lang="en-US" dirty="0" smtClean="0"/>
          </a:p>
          <a:p>
            <a:r>
              <a:rPr lang="en-US" dirty="0" smtClean="0"/>
              <a:t>Each basic food </a:t>
            </a:r>
            <a:r>
              <a:rPr lang="en-US" dirty="0"/>
              <a:t>group must be represented by at least one item in the survey questionnaire. 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least 40 percent of products </a:t>
            </a:r>
            <a:r>
              <a:rPr lang="en-US" dirty="0" smtClean="0"/>
              <a:t>should </a:t>
            </a:r>
            <a:r>
              <a:rPr lang="en-US" dirty="0"/>
              <a:t>be processed food items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Food list should only include food commodities.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/>
              <a:t>Reliability 4/7 – Comprehensiveness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1371600"/>
            <a:ext cx="7391400" cy="53340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7162800" y="1524000"/>
            <a:ext cx="1676400" cy="838200"/>
          </a:xfrm>
          <a:prstGeom prst="wedgeEllipseCallout">
            <a:avLst>
              <a:gd name="adj1" fmla="val -43075"/>
              <a:gd name="adj2" fmla="val 6779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72 %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Reliability 5/7 – Specificity of the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Refers </a:t>
            </a:r>
            <a:r>
              <a:rPr lang="en-US" dirty="0"/>
              <a:t>to the degree of detail with which food items </a:t>
            </a:r>
            <a:r>
              <a:rPr lang="en-US" dirty="0" smtClean="0"/>
              <a:t>(consumed at-home) are </a:t>
            </a:r>
            <a:r>
              <a:rPr lang="en-US" dirty="0"/>
              <a:t>classified. </a:t>
            </a:r>
            <a:endParaRPr lang="en-US" dirty="0" smtClean="0"/>
          </a:p>
          <a:p>
            <a:r>
              <a:rPr lang="en-US" dirty="0" smtClean="0"/>
              <a:t>We identify a </a:t>
            </a:r>
            <a:r>
              <a:rPr lang="en-US" dirty="0"/>
              <a:t>minimum number of food items </a:t>
            </a:r>
            <a:r>
              <a:rPr lang="en-US" dirty="0" smtClean="0"/>
              <a:t>that must be </a:t>
            </a:r>
            <a:r>
              <a:rPr lang="en-US" dirty="0"/>
              <a:t>included in each </a:t>
            </a:r>
            <a:r>
              <a:rPr lang="en-US" dirty="0" smtClean="0"/>
              <a:t>basic </a:t>
            </a:r>
            <a:r>
              <a:rPr lang="en-US" dirty="0"/>
              <a:t>food </a:t>
            </a:r>
            <a:r>
              <a:rPr lang="en-US" dirty="0" smtClean="0"/>
              <a:t>group</a:t>
            </a:r>
          </a:p>
          <a:p>
            <a:pPr lvl="1"/>
            <a:r>
              <a:rPr lang="en-US" dirty="0" smtClean="0"/>
              <a:t>E.g., one </a:t>
            </a:r>
            <a:r>
              <a:rPr lang="en-US" dirty="0"/>
              <a:t>for “Eggs</a:t>
            </a:r>
            <a:r>
              <a:rPr lang="en-US" dirty="0" smtClean="0"/>
              <a:t>”, 10 </a:t>
            </a:r>
            <a:r>
              <a:rPr lang="en-US" dirty="0"/>
              <a:t>for “Fruits</a:t>
            </a:r>
            <a:r>
              <a:rPr lang="en-US" dirty="0" smtClean="0"/>
              <a:t>” or “Vegetables”</a:t>
            </a:r>
          </a:p>
          <a:p>
            <a:pPr lvl="1"/>
            <a:r>
              <a:rPr lang="en-US" dirty="0" smtClean="0"/>
              <a:t>Some food </a:t>
            </a:r>
            <a:r>
              <a:rPr lang="en-US" dirty="0"/>
              <a:t>groups are likely to be under-represented </a:t>
            </a:r>
            <a:r>
              <a:rPr lang="en-US" dirty="0" smtClean="0"/>
              <a:t>in some countries because </a:t>
            </a:r>
            <a:r>
              <a:rPr lang="en-US" dirty="0"/>
              <a:t>the foods are not traditionally consumed by the </a:t>
            </a:r>
            <a:r>
              <a:rPr lang="en-US" dirty="0" smtClean="0"/>
              <a:t>population </a:t>
            </a:r>
            <a:br>
              <a:rPr lang="en-US" dirty="0" smtClean="0"/>
            </a:b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minimum number to </a:t>
            </a:r>
            <a:r>
              <a:rPr lang="en-US" dirty="0"/>
              <a:t>be met for at least 10 of the 14 food groups. </a:t>
            </a:r>
            <a:endParaRPr lang="en-US" dirty="0" smtClean="0"/>
          </a:p>
          <a:p>
            <a:r>
              <a:rPr lang="en-US" dirty="0" smtClean="0"/>
              <a:t>Food items should not span over two or more groups.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632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r>
              <a:rPr lang="en-US" dirty="0"/>
              <a:t>Reliability 5/7 – Specificity of the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Specificity of the at-home food list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43000" y="2209800"/>
            <a:ext cx="6400800" cy="44958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6629400" y="2438400"/>
            <a:ext cx="1676400" cy="838200"/>
          </a:xfrm>
          <a:prstGeom prst="wedgeEllipseCallout">
            <a:avLst>
              <a:gd name="adj1" fmla="val -43075"/>
              <a:gd name="adj2" fmla="val 6779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54 %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Reliability 6/7 – Food away from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90 percent of surveys </a:t>
            </a:r>
            <a:r>
              <a:rPr lang="en-US" dirty="0"/>
              <a:t>collected data on food away from home. </a:t>
            </a:r>
            <a:endParaRPr lang="en-US" dirty="0" smtClean="0"/>
          </a:p>
          <a:p>
            <a:r>
              <a:rPr lang="en-US" dirty="0" smtClean="0"/>
              <a:t>Only </a:t>
            </a:r>
            <a:r>
              <a:rPr lang="en-US" dirty="0"/>
              <a:t>23 percent </a:t>
            </a:r>
            <a:r>
              <a:rPr lang="en-US" dirty="0" smtClean="0"/>
              <a:t>collected data for </a:t>
            </a:r>
            <a:r>
              <a:rPr lang="en-US" dirty="0"/>
              <a:t>multiple places of </a:t>
            </a:r>
            <a:r>
              <a:rPr lang="en-US" dirty="0" smtClean="0"/>
              <a:t>consumption. </a:t>
            </a:r>
          </a:p>
          <a:p>
            <a:r>
              <a:rPr lang="en-US" dirty="0" smtClean="0"/>
              <a:t>Data </a:t>
            </a:r>
            <a:r>
              <a:rPr lang="en-US" dirty="0"/>
              <a:t>were collected on (a small number of) specific food items </a:t>
            </a:r>
            <a:r>
              <a:rPr lang="en-US" dirty="0" smtClean="0"/>
              <a:t>for </a:t>
            </a:r>
            <a:r>
              <a:rPr lang="en-US" dirty="0"/>
              <a:t>33 percent of the surveys. </a:t>
            </a:r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/>
              <a:t>are collected at the individual level for </a:t>
            </a:r>
            <a:r>
              <a:rPr lang="en-US" dirty="0" smtClean="0"/>
              <a:t>17 </a:t>
            </a:r>
            <a:r>
              <a:rPr lang="en-US" dirty="0"/>
              <a:t>percent of the surveys. 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quality of data collected on food away from home is very low, despite evidence of the fast growing share of food away from home in household food consumption.</a:t>
            </a:r>
          </a:p>
        </p:txBody>
      </p:sp>
    </p:spTree>
    <p:extLst>
      <p:ext uri="{BB962C8B-B14F-4D97-AF65-F5344CB8AC3E}">
        <p14:creationId xmlns:p14="http://schemas.microsoft.com/office/powerpoint/2010/main" val="429217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Reliability 6/7 – Food away from home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7467600" cy="52578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7010400" y="2209800"/>
            <a:ext cx="1676400" cy="838200"/>
          </a:xfrm>
          <a:prstGeom prst="wedgeEllipseCallout">
            <a:avLst>
              <a:gd name="adj1" fmla="val -43075"/>
              <a:gd name="adj2" fmla="val 6779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42 %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Lisa Smith (IHSN), Nathalie </a:t>
            </a:r>
            <a:r>
              <a:rPr lang="en-US" dirty="0" err="1" smtClean="0"/>
              <a:t>Troubat</a:t>
            </a:r>
            <a:r>
              <a:rPr lang="en-US" dirty="0" smtClean="0"/>
              <a:t> (FAO), and many contributors</a:t>
            </a:r>
          </a:p>
          <a:p>
            <a:r>
              <a:rPr lang="en-US" dirty="0" smtClean="0"/>
              <a:t>Sponsors: </a:t>
            </a:r>
          </a:p>
          <a:p>
            <a:pPr lvl="1"/>
            <a:r>
              <a:rPr lang="en-US" dirty="0"/>
              <a:t>DFID Trust Fund Number TF011722, administered by the World Bank Data </a:t>
            </a:r>
            <a:r>
              <a:rPr lang="en-US" dirty="0" smtClean="0"/>
              <a:t>Group</a:t>
            </a:r>
          </a:p>
          <a:p>
            <a:pPr lvl="1"/>
            <a:r>
              <a:rPr lang="en-US" dirty="0" smtClean="0"/>
              <a:t>World </a:t>
            </a:r>
            <a:r>
              <a:rPr lang="en-US" dirty="0"/>
              <a:t>Bank Development Grant </a:t>
            </a:r>
            <a:r>
              <a:rPr lang="en-US" dirty="0" smtClean="0"/>
              <a:t>Facility, </a:t>
            </a:r>
            <a:r>
              <a:rPr lang="en-US" dirty="0"/>
              <a:t>Grant Number 4001009-06, administered by the PARIS21 Secretariat at OECD</a:t>
            </a:r>
          </a:p>
        </p:txBody>
      </p:sp>
    </p:spTree>
    <p:extLst>
      <p:ext uri="{BB962C8B-B14F-4D97-AF65-F5344CB8AC3E}">
        <p14:creationId xmlns:p14="http://schemas.microsoft.com/office/powerpoint/2010/main" val="182873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Reliability 6/7 – Food away from home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758192"/>
              </p:ext>
            </p:extLst>
          </p:nvPr>
        </p:nvGraphicFramePr>
        <p:xfrm>
          <a:off x="609600" y="1447800"/>
          <a:ext cx="4953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762000" y="6110212"/>
            <a:ext cx="472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00" dirty="0" smtClean="0"/>
              <a:t>Source: USDA website - </a:t>
            </a:r>
            <a:r>
              <a:rPr lang="en-US" sz="1200" u="sng" dirty="0" smtClean="0">
                <a:hlinkClick r:id="rId3"/>
              </a:rPr>
              <a:t>http</a:t>
            </a:r>
            <a:r>
              <a:rPr lang="en-US" sz="1200" u="sng" dirty="0">
                <a:hlinkClick r:id="rId3"/>
              </a:rPr>
              <a:t>://www.ers.usda.gov/data-products/food-expenditures.aspx#.</a:t>
            </a:r>
            <a:r>
              <a:rPr lang="en-US" sz="1200" u="sng" dirty="0" smtClean="0">
                <a:hlinkClick r:id="rId3"/>
              </a:rPr>
              <a:t>UwpVALSeuJ8</a:t>
            </a:r>
            <a:endParaRPr lang="en-US" sz="1200" u="sng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0" y="1783140"/>
            <a:ext cx="3124200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Egypt</a:t>
            </a:r>
            <a:r>
              <a:rPr lang="en-US" sz="2400" dirty="0" smtClean="0"/>
              <a:t> - Meals away from home: </a:t>
            </a:r>
          </a:p>
          <a:p>
            <a:pPr algn="ctr"/>
            <a:r>
              <a:rPr lang="en-US" sz="2400" dirty="0" smtClean="0"/>
              <a:t>20 percent in 1981 </a:t>
            </a:r>
          </a:p>
          <a:p>
            <a:pPr algn="ctr"/>
            <a:r>
              <a:rPr lang="en-US" sz="2400" dirty="0" smtClean="0"/>
              <a:t>46 percent in 1998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3711476"/>
            <a:ext cx="3124200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India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- % of households reporting consuming meals away from home:</a:t>
            </a:r>
          </a:p>
          <a:p>
            <a:pPr algn="ctr"/>
            <a:r>
              <a:rPr lang="en-US" sz="2400" dirty="0" smtClean="0"/>
              <a:t>23 percent in 1994 </a:t>
            </a:r>
          </a:p>
          <a:p>
            <a:pPr algn="ctr"/>
            <a:r>
              <a:rPr lang="en-US" sz="2400" dirty="0" smtClean="0"/>
              <a:t>39 percent in 2010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29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7/7 – Seasonality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To account for seasonality:</a:t>
            </a:r>
          </a:p>
          <a:p>
            <a:r>
              <a:rPr lang="en-US" dirty="0" smtClean="0"/>
              <a:t>Either multiple waves over 12 months (full sample 2 to 4 times a year), or </a:t>
            </a:r>
          </a:p>
          <a:p>
            <a:r>
              <a:rPr lang="en-US" dirty="0" smtClean="0"/>
              <a:t>“</a:t>
            </a:r>
            <a:r>
              <a:rPr lang="en-US" dirty="0"/>
              <a:t>C</a:t>
            </a:r>
            <a:r>
              <a:rPr lang="en-US" dirty="0" smtClean="0"/>
              <a:t>ontinuous” over 12 months (1/12</a:t>
            </a:r>
            <a:r>
              <a:rPr lang="en-US" baseline="30000" dirty="0" smtClean="0"/>
              <a:t>th</a:t>
            </a:r>
            <a:r>
              <a:rPr lang="en-US" dirty="0" smtClean="0"/>
              <a:t> of the sample every month)</a:t>
            </a:r>
          </a:p>
          <a:p>
            <a:pPr marL="0" lv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Only </a:t>
            </a:r>
            <a:r>
              <a:rPr lang="en-US" dirty="0"/>
              <a:t>53 percent of surveys take seasonality into account in a way that meets our criteria.</a:t>
            </a:r>
          </a:p>
        </p:txBody>
      </p:sp>
    </p:spTree>
    <p:extLst>
      <p:ext uri="{BB962C8B-B14F-4D97-AF65-F5344CB8AC3E}">
        <p14:creationId xmlns:p14="http://schemas.microsoft.com/office/powerpoint/2010/main" val="360340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7/7 – Seasonality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90600" y="1295400"/>
            <a:ext cx="7086600" cy="52578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6096000" y="1905000"/>
            <a:ext cx="1676400" cy="838200"/>
          </a:xfrm>
          <a:prstGeom prst="wedgeEllipseCallout">
            <a:avLst>
              <a:gd name="adj1" fmla="val 14648"/>
              <a:gd name="adj2" fmla="val 6355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53 </a:t>
            </a:r>
            <a:r>
              <a:rPr lang="en-US" sz="4000" dirty="0" smtClean="0"/>
              <a:t>%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– Summary of 7 areas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8153400" cy="53340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7391400" y="2209800"/>
            <a:ext cx="1676400" cy="838200"/>
          </a:xfrm>
          <a:prstGeom prst="wedgeEllipseCallout">
            <a:avLst>
              <a:gd name="adj1" fmla="val -22422"/>
              <a:gd name="adj2" fmla="val 7097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13 %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relevance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We </a:t>
            </a:r>
            <a:r>
              <a:rPr lang="en-US" dirty="0" smtClean="0"/>
              <a:t>assess what indicators can be obtained from each survey.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Percent of households consuming individual foods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Percent of households purchasing individual foods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Percent of expenditures on individual foods/food groups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Expenditures on individual foods by source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Percent of </a:t>
            </a:r>
            <a:r>
              <a:rPr lang="en-US" dirty="0" smtClean="0">
                <a:solidFill>
                  <a:srgbClr val="0070C0"/>
                </a:solidFill>
              </a:rPr>
              <a:t>total expenditures </a:t>
            </a:r>
            <a:r>
              <a:rPr lang="en-US" dirty="0">
                <a:solidFill>
                  <a:srgbClr val="0070C0"/>
                </a:solidFill>
              </a:rPr>
              <a:t>on food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Quantities </a:t>
            </a:r>
            <a:r>
              <a:rPr lang="en-US" dirty="0"/>
              <a:t>consumed of individual foods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Calorie consumption and undernourishment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Calories consumed from individual foods/food groups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Protein and micronutrient consumption/insufficiencies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Dietary diversity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Estimating </a:t>
            </a:r>
            <a:r>
              <a:rPr lang="en-US" dirty="0"/>
              <a:t>subsistence production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Consistency checks of FBS consumption patterns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1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relevance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Measuring quantities </a:t>
            </a:r>
            <a:r>
              <a:rPr lang="en-US" u="sng" dirty="0" smtClean="0"/>
              <a:t>in standard measurement units</a:t>
            </a:r>
            <a:r>
              <a:rPr lang="en-US" dirty="0" smtClean="0"/>
              <a:t> is a significant issue.</a:t>
            </a:r>
          </a:p>
          <a:p>
            <a:r>
              <a:rPr lang="en-US" dirty="0" smtClean="0"/>
              <a:t>Difficult to assess the situation, as the source of information is not necessarily found in the survey questionnaire</a:t>
            </a:r>
          </a:p>
          <a:p>
            <a:pPr lvl="1"/>
            <a:r>
              <a:rPr lang="en-US" dirty="0" smtClean="0"/>
              <a:t>Importance to have (and publish!) national and sub-national unit conversion factors</a:t>
            </a:r>
          </a:p>
          <a:p>
            <a:r>
              <a:rPr lang="en-US" dirty="0" smtClean="0"/>
              <a:t>Only 53 percent of surveys seem to satisfy the needs.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4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- Poverty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Roughly half of the surveys can be used for </a:t>
            </a:r>
            <a:r>
              <a:rPr lang="en-US" b="1" dirty="0"/>
              <a:t>calculating poverty lines</a:t>
            </a:r>
            <a:r>
              <a:rPr lang="en-US" dirty="0"/>
              <a:t>. </a:t>
            </a:r>
            <a:endParaRPr lang="en-US" dirty="0" smtClean="0"/>
          </a:p>
          <a:p>
            <a:pPr lvl="0"/>
            <a:r>
              <a:rPr lang="en-US" dirty="0"/>
              <a:t>Detailed, spatially disaggregated price information, coupled with the issues related to accurately measuring calorie </a:t>
            </a:r>
            <a:r>
              <a:rPr lang="en-US" dirty="0" smtClean="0"/>
              <a:t>consumption, </a:t>
            </a:r>
            <a:r>
              <a:rPr lang="en-US" dirty="0"/>
              <a:t>are the main constraining factors in employing HCES data for measuring poverty using the most well established methods.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1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– Food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502920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dirty="0" smtClean="0"/>
              <a:t>Calorie </a:t>
            </a:r>
            <a:r>
              <a:rPr lang="en-US" dirty="0"/>
              <a:t>consumption and </a:t>
            </a:r>
            <a:r>
              <a:rPr lang="en-US" dirty="0" smtClean="0"/>
              <a:t>undernourishment (</a:t>
            </a:r>
            <a:r>
              <a:rPr lang="en-US" b="1" dirty="0" smtClean="0"/>
              <a:t>dietary quantity</a:t>
            </a:r>
            <a:r>
              <a:rPr lang="en-US" dirty="0" smtClean="0"/>
              <a:t>) can </a:t>
            </a:r>
            <a:r>
              <a:rPr lang="en-US" dirty="0"/>
              <a:t>be measured for just under half of the surveys. 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Accurate </a:t>
            </a:r>
            <a:r>
              <a:rPr lang="en-US" dirty="0"/>
              <a:t>indicators of </a:t>
            </a:r>
            <a:r>
              <a:rPr lang="en-US" b="1" dirty="0"/>
              <a:t>dietary quality </a:t>
            </a:r>
            <a:r>
              <a:rPr lang="en-US" dirty="0"/>
              <a:t>is limited to a minority of surveys: when food consumed away from home is taken into </a:t>
            </a:r>
            <a:r>
              <a:rPr lang="en-US" dirty="0" smtClean="0"/>
              <a:t>account: </a:t>
            </a:r>
          </a:p>
          <a:p>
            <a:r>
              <a:rPr lang="en-US" dirty="0" smtClean="0"/>
              <a:t>10 </a:t>
            </a:r>
            <a:r>
              <a:rPr lang="en-US" dirty="0"/>
              <a:t>percent of the surveys can be used to calculate quantities consumed of individual foods, </a:t>
            </a:r>
            <a:endParaRPr lang="en-US" dirty="0" smtClean="0"/>
          </a:p>
          <a:p>
            <a:r>
              <a:rPr lang="en-US" dirty="0" smtClean="0"/>
              <a:t>9 percent </a:t>
            </a:r>
            <a:r>
              <a:rPr lang="en-US" dirty="0"/>
              <a:t>for calculating macro and micronutrient consumption and insufficiencies, </a:t>
            </a:r>
            <a:endParaRPr lang="en-US" dirty="0" smtClean="0"/>
          </a:p>
          <a:p>
            <a:r>
              <a:rPr lang="en-US" dirty="0" smtClean="0"/>
              <a:t>9 percent </a:t>
            </a:r>
            <a:r>
              <a:rPr lang="en-US" dirty="0"/>
              <a:t>for calculating the percent of expenditures on staples, </a:t>
            </a:r>
            <a:endParaRPr lang="en-US" dirty="0" smtClean="0"/>
          </a:p>
          <a:p>
            <a:r>
              <a:rPr lang="en-US" dirty="0" smtClean="0"/>
              <a:t>14 </a:t>
            </a:r>
            <a:r>
              <a:rPr lang="en-US" dirty="0"/>
              <a:t>percent for calculating dietary diversity. </a:t>
            </a: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The </a:t>
            </a:r>
            <a:r>
              <a:rPr lang="en-US" dirty="0"/>
              <a:t>measure of </a:t>
            </a:r>
            <a:r>
              <a:rPr lang="en-US" b="1" dirty="0"/>
              <a:t>economic vulnerability to food insecurity</a:t>
            </a:r>
            <a:r>
              <a:rPr lang="en-US" dirty="0"/>
              <a:t>—the percent of expenditures on food—can be calculated for 100 percent of the surveys.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8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Relevance – Food Balance 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Close to half of all surveys can be employed for </a:t>
            </a:r>
            <a:r>
              <a:rPr lang="en-US" b="1" dirty="0"/>
              <a:t>informing </a:t>
            </a:r>
            <a:r>
              <a:rPr lang="en-US" b="1" dirty="0" smtClean="0"/>
              <a:t>FBS</a:t>
            </a:r>
            <a:r>
              <a:rPr lang="en-US" dirty="0" smtClean="0"/>
              <a:t> </a:t>
            </a:r>
            <a:r>
              <a:rPr lang="en-US" dirty="0"/>
              <a:t>in two important ways: </a:t>
            </a:r>
            <a:endParaRPr lang="en-US" dirty="0" smtClean="0"/>
          </a:p>
          <a:p>
            <a:pPr lvl="1"/>
            <a:r>
              <a:rPr lang="en-US" dirty="0" smtClean="0"/>
              <a:t>Providing </a:t>
            </a:r>
            <a:r>
              <a:rPr lang="en-US" dirty="0"/>
              <a:t>consistency checks of per-capita dietary energy supply and undernourishment </a:t>
            </a:r>
            <a:r>
              <a:rPr lang="en-US" dirty="0" smtClean="0"/>
              <a:t>estimates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stimating </a:t>
            </a:r>
            <a:r>
              <a:rPr lang="en-US" dirty="0"/>
              <a:t>subsistence production of foods. </a:t>
            </a:r>
            <a:endParaRPr lang="en-US" dirty="0" smtClean="0"/>
          </a:p>
          <a:p>
            <a:pPr lvl="0"/>
            <a:r>
              <a:rPr lang="en-US" dirty="0" smtClean="0"/>
              <a:t>Near </a:t>
            </a:r>
            <a:r>
              <a:rPr lang="en-US" dirty="0"/>
              <a:t>20 percent of surveys can be used to provide consistency checks of FBS consumption patterns </a:t>
            </a:r>
            <a:endParaRPr lang="en-US" dirty="0" smtClean="0"/>
          </a:p>
          <a:p>
            <a:pPr lvl="0"/>
            <a:r>
              <a:rPr lang="en-US" dirty="0" smtClean="0"/>
              <a:t>10 </a:t>
            </a:r>
            <a:r>
              <a:rPr lang="en-US" dirty="0"/>
              <a:t>percent can </a:t>
            </a:r>
            <a:r>
              <a:rPr lang="en-US" dirty="0" smtClean="0"/>
              <a:t>help </a:t>
            </a:r>
            <a:r>
              <a:rPr lang="en-US" dirty="0"/>
              <a:t>estimate production of foods using estimates of the quantities of foods </a:t>
            </a:r>
            <a:r>
              <a:rPr lang="en-US" dirty="0" smtClean="0"/>
              <a:t>consumed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1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– Nutrition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Informing </a:t>
            </a:r>
            <a:r>
              <a:rPr lang="en-US" b="1" dirty="0"/>
              <a:t>food-based nutrition </a:t>
            </a:r>
            <a:r>
              <a:rPr lang="en-US" b="1" dirty="0" smtClean="0"/>
              <a:t>interventions</a:t>
            </a:r>
            <a:r>
              <a:rPr lang="en-US" dirty="0" smtClean="0"/>
              <a:t>: nearly </a:t>
            </a:r>
            <a:r>
              <a:rPr lang="en-US" dirty="0"/>
              <a:t>all surveys can be used for measuring the percentage of households consuming and purchasing individual foods, an important piece of information needed for identifying fortifiable foods. </a:t>
            </a:r>
            <a:r>
              <a:rPr lang="en-US" dirty="0" smtClean="0"/>
              <a:t>But only 54 percent meet the specificity criteria.</a:t>
            </a:r>
          </a:p>
          <a:p>
            <a:pPr lvl="0"/>
            <a:r>
              <a:rPr lang="en-US" dirty="0" smtClean="0"/>
              <a:t>On </a:t>
            </a:r>
            <a:r>
              <a:rPr lang="en-US" dirty="0"/>
              <a:t>the other hand, less than 10 percent of surveys can be used for estimating the quantities of individual foods </a:t>
            </a:r>
            <a:r>
              <a:rPr lang="en-US" dirty="0" smtClean="0"/>
              <a:t>consumed (53 percent if we </a:t>
            </a:r>
            <a:r>
              <a:rPr lang="en-US" dirty="0" err="1" smtClean="0"/>
              <a:t>excluse</a:t>
            </a:r>
            <a:r>
              <a:rPr lang="en-US" dirty="0" smtClean="0"/>
              <a:t> food away from home).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1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Improve the quality and use of food data collected in household consumption/expenditure surveys</a:t>
            </a:r>
          </a:p>
          <a:p>
            <a:pPr lvl="1"/>
            <a:r>
              <a:rPr lang="en-US" dirty="0" smtClean="0"/>
              <a:t>Assess </a:t>
            </a:r>
            <a:r>
              <a:rPr lang="en-US" b="1" dirty="0" smtClean="0">
                <a:solidFill>
                  <a:srgbClr val="FF0000"/>
                </a:solidFill>
              </a:rPr>
              <a:t>reliability and relevance </a:t>
            </a:r>
            <a:r>
              <a:rPr lang="en-US" dirty="0" smtClean="0"/>
              <a:t>from multiple stakeholder’s perspective, to identify issues and opportunities</a:t>
            </a:r>
          </a:p>
          <a:p>
            <a:pPr lvl="1"/>
            <a:r>
              <a:rPr lang="en-US" dirty="0" smtClean="0"/>
              <a:t>Identify areas where research on methods is most needed to develop good practice</a:t>
            </a:r>
          </a:p>
          <a:p>
            <a:pPr lvl="2"/>
            <a:r>
              <a:rPr lang="en-US" dirty="0" smtClean="0"/>
              <a:t>Sub-objective: harmonization of practices and increased comparability of data (not standardization of questionnaires)</a:t>
            </a:r>
            <a:endParaRPr lang="en-US" dirty="0"/>
          </a:p>
          <a:p>
            <a:pPr lvl="1"/>
            <a:r>
              <a:rPr lang="en-US" dirty="0" smtClean="0"/>
              <a:t>Provide feedback and guidelines to producers and sponsors</a:t>
            </a:r>
          </a:p>
          <a:p>
            <a:pPr lvl="1"/>
            <a:r>
              <a:rPr lang="en-US" dirty="0" smtClean="0"/>
              <a:t>Initiate a global initiative?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– NA, CPI, Private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Although many surveys meet some of the relevance criteria for </a:t>
            </a:r>
            <a:r>
              <a:rPr lang="en-US" b="1" dirty="0"/>
              <a:t>national accounts, consumer price indices and private sector information needs</a:t>
            </a:r>
            <a:r>
              <a:rPr lang="en-US" dirty="0"/>
              <a:t>, </a:t>
            </a:r>
            <a:r>
              <a:rPr lang="en-US" dirty="0" smtClean="0"/>
              <a:t>only half </a:t>
            </a:r>
            <a:r>
              <a:rPr lang="en-US" dirty="0"/>
              <a:t>of them </a:t>
            </a:r>
            <a:r>
              <a:rPr lang="en-US" dirty="0" smtClean="0"/>
              <a:t>meet </a:t>
            </a:r>
            <a:r>
              <a:rPr lang="en-US" dirty="0"/>
              <a:t>all criteria.</a:t>
            </a:r>
          </a:p>
        </p:txBody>
      </p:sp>
    </p:spTree>
    <p:extLst>
      <p:ext uri="{BB962C8B-B14F-4D97-AF65-F5344CB8AC3E}">
        <p14:creationId xmlns:p14="http://schemas.microsoft.com/office/powerpoint/2010/main" val="12151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assessment found great variety across surveys in data collection </a:t>
            </a:r>
            <a:r>
              <a:rPr lang="en-US" dirty="0" smtClean="0"/>
              <a:t>methods, </a:t>
            </a:r>
            <a:r>
              <a:rPr lang="en-US" dirty="0"/>
              <a:t>and paints a </a:t>
            </a:r>
            <a:r>
              <a:rPr lang="en-US" dirty="0" smtClean="0"/>
              <a:t>relatively bleak </a:t>
            </a:r>
            <a:r>
              <a:rPr lang="en-US" dirty="0"/>
              <a:t>picture.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points to many areas where survey design and questionnaires can be improved. </a:t>
            </a:r>
            <a:endParaRPr lang="en-US" dirty="0" smtClean="0"/>
          </a:p>
          <a:p>
            <a:pPr lvl="1"/>
            <a:r>
              <a:rPr lang="en-US" dirty="0" smtClean="0"/>
              <a:t>Small </a:t>
            </a:r>
            <a:r>
              <a:rPr lang="en-US" dirty="0"/>
              <a:t>improvements can sometimes lead to a significant increase in reliability and thus great improvements in measurement accuracy. </a:t>
            </a:r>
          </a:p>
        </p:txBody>
      </p:sp>
    </p:spTree>
    <p:extLst>
      <p:ext uri="{BB962C8B-B14F-4D97-AF65-F5344CB8AC3E}">
        <p14:creationId xmlns:p14="http://schemas.microsoft.com/office/powerpoint/2010/main" val="12151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/>
          </a:bodyPr>
          <a:lstStyle/>
          <a:p>
            <a:pPr lvl="0"/>
            <a:r>
              <a:rPr lang="en-US" b="1" i="1" dirty="0" smtClean="0"/>
              <a:t>Food </a:t>
            </a:r>
            <a:r>
              <a:rPr lang="en-US" b="1" i="1" dirty="0"/>
              <a:t>consumed away from </a:t>
            </a:r>
            <a:r>
              <a:rPr lang="en-US" b="1" i="1" dirty="0" smtClean="0"/>
              <a:t>home </a:t>
            </a:r>
          </a:p>
          <a:p>
            <a:pPr lvl="1"/>
            <a:r>
              <a:rPr lang="en-US" dirty="0" smtClean="0"/>
              <a:t>Collect </a:t>
            </a:r>
            <a:r>
              <a:rPr lang="en-US" dirty="0"/>
              <a:t>data on food consumed away from home in all </a:t>
            </a:r>
            <a:r>
              <a:rPr lang="en-US" dirty="0" smtClean="0"/>
              <a:t>HCES</a:t>
            </a:r>
            <a:r>
              <a:rPr lang="en-US" dirty="0"/>
              <a:t>. Employ a recall period of two weeks or less, and collect data on both purchases and food received in kind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Collect data on the specific foods and prepared dishes consumed away from home </a:t>
            </a:r>
          </a:p>
          <a:p>
            <a:pPr lvl="2"/>
            <a:r>
              <a:rPr lang="en-US" dirty="0"/>
              <a:t>This improvement would </a:t>
            </a:r>
            <a:r>
              <a:rPr lang="en-US" dirty="0" smtClean="0"/>
              <a:t>greatly </a:t>
            </a:r>
            <a:r>
              <a:rPr lang="en-US" dirty="0"/>
              <a:t>increase the accuracy of estimates of metric quantities of foods consumed and enable more accurate estimation of nutrient consumption and insufficiencies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Specificity </a:t>
            </a:r>
            <a:r>
              <a:rPr lang="en-US" b="1" i="1" dirty="0"/>
              <a:t>of survey food </a:t>
            </a:r>
            <a:r>
              <a:rPr lang="en-US" b="1" i="1" dirty="0" smtClean="0"/>
              <a:t>lists </a:t>
            </a:r>
          </a:p>
          <a:p>
            <a:pPr lvl="1"/>
            <a:r>
              <a:rPr lang="en-US" dirty="0" smtClean="0"/>
              <a:t>Ensure that survey food lists are sufficiently detailed to accurately capture consumption of all major food groups.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is especially critical for accurate estimation of nutrient consumption and dietary diversity.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07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lvl="0"/>
            <a:r>
              <a:rPr lang="en-US" b="1" i="1" dirty="0" smtClean="0"/>
              <a:t>Collecting </a:t>
            </a:r>
            <a:r>
              <a:rPr lang="en-US" b="1" i="1" dirty="0" smtClean="0"/>
              <a:t>appropriate </a:t>
            </a:r>
            <a:r>
              <a:rPr lang="en-US" b="1" i="1" dirty="0"/>
              <a:t>data for calculating metric quantities of </a:t>
            </a:r>
            <a:r>
              <a:rPr lang="en-US" b="1" i="1" dirty="0" smtClean="0"/>
              <a:t>foods</a:t>
            </a:r>
            <a:r>
              <a:rPr lang="en-US" i="1" dirty="0" smtClean="0"/>
              <a:t> </a:t>
            </a:r>
          </a:p>
          <a:p>
            <a:pPr lvl="1"/>
            <a:r>
              <a:rPr lang="en-US" dirty="0" smtClean="0"/>
              <a:t>Doing </a:t>
            </a:r>
            <a:r>
              <a:rPr lang="en-US" dirty="0"/>
              <a:t>so enables calculation not only of metric quantities of foods consumed, which are useful in and of themselves, but also calorie, protein and micronutrient consumption and insufficiencies</a:t>
            </a:r>
            <a:r>
              <a:rPr lang="en-US" dirty="0" smtClean="0"/>
              <a:t>.</a:t>
            </a:r>
          </a:p>
          <a:p>
            <a:pPr lvl="0"/>
            <a:r>
              <a:rPr lang="en-US" b="1" i="1" dirty="0" smtClean="0"/>
              <a:t>Accounting </a:t>
            </a:r>
            <a:r>
              <a:rPr lang="en-US" b="1" i="1" dirty="0"/>
              <a:t>for seasonality </a:t>
            </a:r>
          </a:p>
          <a:p>
            <a:pPr lvl="1"/>
            <a:r>
              <a:rPr lang="en-US" dirty="0"/>
              <a:t>Spread data collection across a full year’s time.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Collect </a:t>
            </a:r>
            <a:r>
              <a:rPr lang="en-US" dirty="0"/>
              <a:t>data </a:t>
            </a:r>
            <a:r>
              <a:rPr lang="en-US" i="1" dirty="0" smtClean="0"/>
              <a:t>individually</a:t>
            </a:r>
            <a:r>
              <a:rPr lang="en-US" dirty="0" smtClean="0"/>
              <a:t> on </a:t>
            </a:r>
            <a:r>
              <a:rPr lang="en-US" dirty="0"/>
              <a:t>all three sources from which food can be </a:t>
            </a:r>
            <a:r>
              <a:rPr lang="en-US" dirty="0" smtClean="0"/>
              <a:t>acquired (purchases</a:t>
            </a:r>
            <a:r>
              <a:rPr lang="en-US" dirty="0"/>
              <a:t>, </a:t>
            </a:r>
            <a:r>
              <a:rPr lang="en-US" dirty="0" smtClean="0"/>
              <a:t>home-produced, </a:t>
            </a:r>
            <a:r>
              <a:rPr lang="en-US" dirty="0"/>
              <a:t>and </a:t>
            </a:r>
            <a:r>
              <a:rPr lang="en-US" dirty="0" smtClean="0"/>
              <a:t>received </a:t>
            </a:r>
            <a:r>
              <a:rPr lang="en-US" dirty="0"/>
              <a:t>in </a:t>
            </a:r>
            <a:r>
              <a:rPr lang="en-US" dirty="0" smtClean="0"/>
              <a:t>kind)</a:t>
            </a:r>
            <a:endParaRPr lang="en-US" dirty="0"/>
          </a:p>
          <a:p>
            <a:pPr lvl="0"/>
            <a:r>
              <a:rPr lang="en-US" dirty="0"/>
              <a:t>Rectify accounting errors in the design of survey consumption and expenditure modules to ensure complete enumeration of either all food acquired or all food consumed over the recall </a:t>
            </a:r>
            <a:r>
              <a:rPr lang="en-US" dirty="0" smtClean="0"/>
              <a:t>period</a:t>
            </a:r>
            <a:endParaRPr lang="en-US" dirty="0"/>
          </a:p>
          <a:p>
            <a:pPr lvl="0"/>
            <a:r>
              <a:rPr lang="en-US" dirty="0"/>
              <a:t>Ensure that survey food lists cover all foods consumed by populations, including processed </a:t>
            </a:r>
            <a:r>
              <a:rPr lang="en-US" dirty="0" smtClean="0"/>
              <a:t>foods</a:t>
            </a:r>
            <a:endParaRPr lang="en-US" dirty="0"/>
          </a:p>
          <a:p>
            <a:r>
              <a:rPr lang="en-US" dirty="0"/>
              <a:t>Employ a recall period of two weeks or less for the collection of data on food consumed at home.</a:t>
            </a:r>
          </a:p>
        </p:txBody>
      </p:sp>
    </p:spTree>
    <p:extLst>
      <p:ext uri="{BB962C8B-B14F-4D97-AF65-F5344CB8AC3E}">
        <p14:creationId xmlns:p14="http://schemas.microsoft.com/office/powerpoint/2010/main" val="7830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is needed:</a:t>
            </a:r>
          </a:p>
          <a:p>
            <a:pPr lvl="1"/>
            <a:r>
              <a:rPr lang="en-US" dirty="0" smtClean="0"/>
              <a:t>Research on methods, leading to improved guidelines and evidence</a:t>
            </a:r>
          </a:p>
          <a:p>
            <a:pPr lvl="2"/>
            <a:r>
              <a:rPr lang="en-US" dirty="0" smtClean="0"/>
              <a:t>We do not have a solution to all issues</a:t>
            </a:r>
          </a:p>
          <a:p>
            <a:pPr lvl="2"/>
            <a:r>
              <a:rPr lang="en-US" dirty="0" smtClean="0"/>
              <a:t>Multiple themes are identified in the report</a:t>
            </a:r>
          </a:p>
          <a:p>
            <a:pPr lvl="1"/>
            <a:r>
              <a:rPr lang="en-US" dirty="0" smtClean="0"/>
              <a:t>Coordinated technical support and capacity building</a:t>
            </a:r>
          </a:p>
          <a:p>
            <a:pPr lvl="2"/>
            <a:r>
              <a:rPr lang="en-US" dirty="0" smtClean="0"/>
              <a:t>A global initiative (covering food and non-food data)</a:t>
            </a:r>
          </a:p>
          <a:p>
            <a:pPr lvl="2"/>
            <a:r>
              <a:rPr lang="en-US" dirty="0"/>
              <a:t>Involve more experts </a:t>
            </a:r>
            <a:r>
              <a:rPr lang="en-US" dirty="0" smtClean="0"/>
              <a:t>(e.g., nutritionists, private sector)</a:t>
            </a:r>
            <a:endParaRPr lang="en-US" dirty="0"/>
          </a:p>
          <a:p>
            <a:pPr lvl="1"/>
            <a:r>
              <a:rPr lang="en-US" dirty="0" smtClean="0"/>
              <a:t>Advocacy for change – The legacy 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users’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Data are usually collected for a specific purpose/ stakeholder</a:t>
            </a:r>
          </a:p>
          <a:p>
            <a:pPr lvl="1"/>
            <a:r>
              <a:rPr lang="en-US" dirty="0" smtClean="0"/>
              <a:t>Others re-purpose the data, with uneven success</a:t>
            </a:r>
          </a:p>
          <a:p>
            <a:r>
              <a:rPr lang="en-US" dirty="0" smtClean="0"/>
              <a:t>What makes data reliable and relevant  </a:t>
            </a:r>
            <a:br>
              <a:rPr lang="en-US" dirty="0" smtClean="0"/>
            </a:br>
            <a:r>
              <a:rPr lang="en-US" dirty="0" smtClean="0"/>
              <a:t>-- fit for purpose -- is specific to each use</a:t>
            </a:r>
          </a:p>
          <a:p>
            <a:r>
              <a:rPr lang="en-US" dirty="0" smtClean="0"/>
              <a:t>Surveys can be made reliable and relevant for multiple purposes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Step 1: Identify main categories of uses and users</a:t>
            </a:r>
          </a:p>
          <a:p>
            <a:pPr lvl="1"/>
            <a:r>
              <a:rPr lang="en-US" dirty="0" smtClean="0"/>
              <a:t>Measuring poverty</a:t>
            </a:r>
          </a:p>
          <a:p>
            <a:pPr lvl="1"/>
            <a:r>
              <a:rPr lang="en-US" dirty="0"/>
              <a:t>Compiling national accounts</a:t>
            </a:r>
          </a:p>
          <a:p>
            <a:pPr lvl="1"/>
            <a:r>
              <a:rPr lang="en-US" dirty="0"/>
              <a:t>Calculating consumer price index</a:t>
            </a:r>
          </a:p>
          <a:p>
            <a:pPr lvl="1"/>
            <a:r>
              <a:rPr lang="en-US" dirty="0" smtClean="0"/>
              <a:t>Assessing food security</a:t>
            </a:r>
          </a:p>
          <a:p>
            <a:pPr lvl="1"/>
            <a:r>
              <a:rPr lang="en-US" dirty="0" smtClean="0"/>
              <a:t>Compiling food balance sheets</a:t>
            </a:r>
          </a:p>
          <a:p>
            <a:pPr lvl="1"/>
            <a:r>
              <a:rPr lang="en-US" dirty="0" smtClean="0"/>
              <a:t>Informing nutrition interventions</a:t>
            </a:r>
          </a:p>
          <a:p>
            <a:pPr lvl="1"/>
            <a:r>
              <a:rPr lang="en-US" dirty="0" smtClean="0"/>
              <a:t>Informing the private sector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Step 2: Define criteria of reliability and relevance for each</a:t>
            </a:r>
          </a:p>
          <a:p>
            <a:pPr lvl="1"/>
            <a:r>
              <a:rPr lang="en-US" dirty="0" smtClean="0"/>
              <a:t>Relevance: </a:t>
            </a:r>
            <a:r>
              <a:rPr lang="en-US" u="sng" dirty="0" smtClean="0"/>
              <a:t>what</a:t>
            </a:r>
            <a:r>
              <a:rPr lang="en-US" dirty="0" smtClean="0"/>
              <a:t> is measured?</a:t>
            </a:r>
          </a:p>
          <a:p>
            <a:pPr lvl="1"/>
            <a:r>
              <a:rPr lang="en-US" dirty="0" smtClean="0"/>
              <a:t>Reliability: </a:t>
            </a:r>
            <a:r>
              <a:rPr lang="en-US" u="sng" dirty="0" smtClean="0"/>
              <a:t>how</a:t>
            </a:r>
            <a:r>
              <a:rPr lang="en-US" dirty="0" smtClean="0"/>
              <a:t> is it measured?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Step 3: Apply the criteria to 100 surveys</a:t>
            </a:r>
          </a:p>
          <a:p>
            <a:pPr lvl="1"/>
            <a:r>
              <a:rPr lang="en-US" dirty="0" smtClean="0"/>
              <a:t>Desk review of questionnaires </a:t>
            </a:r>
          </a:p>
          <a:p>
            <a:pPr lvl="1"/>
            <a:r>
              <a:rPr lang="en-US" dirty="0" smtClean="0"/>
              <a:t>No assessment of the data themselves</a:t>
            </a:r>
          </a:p>
          <a:p>
            <a:pPr lvl="1"/>
            <a:endParaRPr lang="en-US" dirty="0"/>
          </a:p>
          <a:p>
            <a:pPr marL="3175" lvl="1" indent="0" algn="ctr">
              <a:buNone/>
            </a:pPr>
            <a:r>
              <a:rPr lang="en-US" sz="2600" dirty="0" smtClean="0"/>
              <a:t>Assessment form + data + scripts are available at  </a:t>
            </a:r>
            <a:r>
              <a:rPr lang="en-US" sz="2600" dirty="0" smtClean="0">
                <a:hlinkClick r:id="rId2"/>
              </a:rPr>
              <a:t>www.ihsn.org/home/node/34</a:t>
            </a:r>
            <a:endParaRPr lang="en-US" sz="2600" dirty="0" smtClean="0"/>
          </a:p>
          <a:p>
            <a:pPr marL="3175" lvl="1" indent="0">
              <a:buNone/>
            </a:pPr>
            <a:endParaRPr lang="en-US" sz="2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0" y="61722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71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ample of surveys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7497726" cy="408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447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100 nationally-representative surveys of multiple types, from low and middle-income countries (1 per country)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Seven </a:t>
            </a:r>
            <a:r>
              <a:rPr lang="en-US" b="1" dirty="0">
                <a:solidFill>
                  <a:srgbClr val="FF0000"/>
                </a:solidFill>
              </a:rPr>
              <a:t>areas of investigation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Recall period for at-home food data </a:t>
            </a:r>
            <a:r>
              <a:rPr lang="en-US" dirty="0" smtClean="0"/>
              <a:t>collection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Modes of food acquisition </a:t>
            </a:r>
            <a:r>
              <a:rPr lang="en-US" dirty="0" smtClean="0"/>
              <a:t>included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Completeness of </a:t>
            </a:r>
            <a:r>
              <a:rPr lang="en-US" dirty="0" smtClean="0"/>
              <a:t>enumeration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Comprehensiveness of the at-home food </a:t>
            </a:r>
            <a:r>
              <a:rPr lang="en-US" dirty="0" smtClean="0"/>
              <a:t>list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Specificity of the at-home food </a:t>
            </a:r>
            <a:r>
              <a:rPr lang="en-US" dirty="0" smtClean="0"/>
              <a:t>list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Quality of data collected on food consumed away from </a:t>
            </a:r>
            <a:r>
              <a:rPr lang="en-US" dirty="0" smtClean="0"/>
              <a:t>home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Accounting for seasonality in food consumption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1/7 – </a:t>
            </a:r>
            <a:r>
              <a:rPr lang="en-US" dirty="0"/>
              <a:t>Recall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175">
              <a:buNone/>
            </a:pPr>
            <a:r>
              <a:rPr lang="en-US" dirty="0" smtClean="0"/>
              <a:t>Recall </a:t>
            </a:r>
            <a:r>
              <a:rPr lang="en-US" dirty="0"/>
              <a:t>periods greater than two weeks (such as the “typical month”) </a:t>
            </a:r>
            <a:r>
              <a:rPr lang="en-US" dirty="0" smtClean="0"/>
              <a:t>would </a:t>
            </a:r>
            <a:r>
              <a:rPr lang="en-US" dirty="0"/>
              <a:t>not provide accurate report of household consumption or expenditures.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2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1756</Words>
  <Application>Microsoft Office PowerPoint</Application>
  <PresentationFormat>On-screen Show (4:3)</PresentationFormat>
  <Paragraphs>188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Acknowledgment</vt:lpstr>
      <vt:lpstr>Objective</vt:lpstr>
      <vt:lpstr>Understanding the users’ needs</vt:lpstr>
      <vt:lpstr>Assessment approach</vt:lpstr>
      <vt:lpstr>Assessment approach</vt:lpstr>
      <vt:lpstr>Sample of surveys</vt:lpstr>
      <vt:lpstr>Assessing reliability</vt:lpstr>
      <vt:lpstr>Reliability 1/7 – Recall period</vt:lpstr>
      <vt:lpstr>Reliability 1/7 – Recall period</vt:lpstr>
      <vt:lpstr>Reliability 2/7 – Mode of acquisition</vt:lpstr>
      <vt:lpstr>Reliability 2/7 – Mode of acquisition</vt:lpstr>
      <vt:lpstr>Reliability 3/7 – Completeness</vt:lpstr>
      <vt:lpstr>Reliability 4/7 – Comprehensiveness</vt:lpstr>
      <vt:lpstr>Reliability 4/7 – Comprehensiveness</vt:lpstr>
      <vt:lpstr>Reliability 5/7 – Specificity of the list</vt:lpstr>
      <vt:lpstr>Reliability 5/7 – Specificity of the list</vt:lpstr>
      <vt:lpstr>Reliability 6/7 – Food away from home</vt:lpstr>
      <vt:lpstr>Reliability 6/7 – Food away from home</vt:lpstr>
      <vt:lpstr>Reliability 6/7 – Food away from home</vt:lpstr>
      <vt:lpstr>Reliability 7/7 – Seasonality</vt:lpstr>
      <vt:lpstr>Reliability 7/7 – Seasonality</vt:lpstr>
      <vt:lpstr>Reliability – Summary of 7 areas</vt:lpstr>
      <vt:lpstr>Assessing relevance</vt:lpstr>
      <vt:lpstr>Assessing relevance</vt:lpstr>
      <vt:lpstr>Relevance - Poverty</vt:lpstr>
      <vt:lpstr>Relevance – Food security</vt:lpstr>
      <vt:lpstr>Relevance – Food Balance Sheets</vt:lpstr>
      <vt:lpstr>Relevance – Nutrition interventions</vt:lpstr>
      <vt:lpstr>Relevance – NA, CPI, Private sector</vt:lpstr>
      <vt:lpstr>Conclusion</vt:lpstr>
      <vt:lpstr>Recommendations</vt:lpstr>
      <vt:lpstr>Recommendations</vt:lpstr>
      <vt:lpstr>Recommendations</vt:lpstr>
      <vt:lpstr>Recommendations</vt:lpstr>
      <vt:lpstr>Taking action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Olivier</dc:creator>
  <cp:lastModifiedBy>WBG User</cp:lastModifiedBy>
  <cp:revision>44</cp:revision>
  <dcterms:created xsi:type="dcterms:W3CDTF">2014-02-22T20:28:23Z</dcterms:created>
  <dcterms:modified xsi:type="dcterms:W3CDTF">2014-02-28T16:16:57Z</dcterms:modified>
</cp:coreProperties>
</file>